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1" r:id="rId3"/>
    <p:sldId id="257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04"/>
    <p:restoredTop sz="94684"/>
  </p:normalViewPr>
  <p:slideViewPr>
    <p:cSldViewPr snapToGrid="0" snapToObjects="1">
      <p:cViewPr>
        <p:scale>
          <a:sx n="52" d="100"/>
          <a:sy n="52" d="100"/>
        </p:scale>
        <p:origin x="-64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24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4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7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7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29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85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9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3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4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720AF8A-312A-D346-AF10-6F1799074228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4E82747-F076-B042-8393-BF7B7827F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58ADB7B8-D8AB-2ED4-5D59-1652C26DF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6" t="10556" b="13991"/>
          <a:stretch/>
        </p:blipFill>
        <p:spPr>
          <a:xfrm>
            <a:off x="0" y="1"/>
            <a:ext cx="12180845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5891FEA-6F0D-D777-1323-D08C42766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968" y="7071166"/>
            <a:ext cx="11831032" cy="82328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News Gothic MT" panose="020B0503020103020203" pitchFamily="34" charset="0"/>
              </a:rPr>
              <a:t>MIKAYLA BARDWELL, CORA HANSEN, MYLES TERRY, AND ALEXIS WEIGEL</a:t>
            </a:r>
          </a:p>
        </p:txBody>
      </p:sp>
      <p:pic>
        <p:nvPicPr>
          <p:cNvPr id="13" name="Picture 12" descr="A space shuttle in space&#10;&#10;Description automatically generated with low confidence">
            <a:extLst>
              <a:ext uri="{FF2B5EF4-FFF2-40B4-BE49-F238E27FC236}">
                <a16:creationId xmlns:a16="http://schemas.microsoft.com/office/drawing/2014/main" id="{A92BA371-A94E-0D70-4F22-8B34598AF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619" y="-3422546"/>
            <a:ext cx="3828349" cy="15696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E68F53-C8B1-CFF3-066E-9AE7C0AB5A82}"/>
              </a:ext>
            </a:extLst>
          </p:cNvPr>
          <p:cNvSpPr txBox="1"/>
          <p:nvPr/>
        </p:nvSpPr>
        <p:spPr>
          <a:xfrm>
            <a:off x="1981210" y="8710873"/>
            <a:ext cx="85905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News Gothic MT" panose="020B0503020103020203" pitchFamily="34" charset="0"/>
              </a:rPr>
              <a:t>SAVE THE EMPIRE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F230A7-DD8C-D6AD-6C83-27F1973B3A15}"/>
              </a:ext>
            </a:extLst>
          </p:cNvPr>
          <p:cNvSpPr txBox="1"/>
          <p:nvPr/>
        </p:nvSpPr>
        <p:spPr>
          <a:xfrm>
            <a:off x="1602968" y="10035130"/>
            <a:ext cx="8986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News Gothic MT" panose="020B0503020103020203" pitchFamily="34" charset="0"/>
              </a:rPr>
              <a:t>ONE IMPERIAL CREDIT PREDICTION AT A TIME</a:t>
            </a:r>
          </a:p>
        </p:txBody>
      </p:sp>
    </p:spTree>
    <p:extLst>
      <p:ext uri="{BB962C8B-B14F-4D97-AF65-F5344CB8AC3E}">
        <p14:creationId xmlns:p14="http://schemas.microsoft.com/office/powerpoint/2010/main" val="2742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0.0176 L -0.02369 -0.9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4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 0.02453 L -0.01471 -0.8877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4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7 0.01968 L -0.01471 -0.777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23 0.28634 L 1.06927 1.50093 " pathEditMode="relative" ptsTypes="AA">
                                      <p:cBhvr>
                                        <p:cTn id="2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15" grpId="0" build="p" bldLvl="2"/>
      <p:bldP spid="15" grpId="1" build="allAtOnce"/>
      <p:bldP spid="16" grpId="0"/>
      <p:bldP spid="1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80BE03-4B87-1E21-8A02-60AA5956AA85}"/>
              </a:ext>
            </a:extLst>
          </p:cNvPr>
          <p:cNvSpPr txBox="1"/>
          <p:nvPr/>
        </p:nvSpPr>
        <p:spPr>
          <a:xfrm>
            <a:off x="2982097" y="279413"/>
            <a:ext cx="6227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News Gothic MT" panose="020B0503020103020203" pitchFamily="34" charset="0"/>
              </a:rPr>
              <a:t>THE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6CBB1-2553-ED4D-1C15-8EF3375E6FE8}"/>
              </a:ext>
            </a:extLst>
          </p:cNvPr>
          <p:cNvSpPr txBox="1"/>
          <p:nvPr/>
        </p:nvSpPr>
        <p:spPr>
          <a:xfrm>
            <a:off x="271850" y="1342656"/>
            <a:ext cx="4151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ews Gothic MT" panose="020B0503020103020203" pitchFamily="34" charset="0"/>
              </a:rPr>
              <a:t>KEY MEMBERS OF THE EMPIRE’S ANALYTICS WERE TAKEN CAPTIVE BY THE REBELS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E3EEB-0D37-252B-9353-23D86E90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26" y="2292352"/>
            <a:ext cx="1912723" cy="2550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B4BD8-4E3F-6973-BBB3-D077DCFC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0" y="2666163"/>
            <a:ext cx="1442728" cy="22436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1A730D-F938-07FF-8E28-0F473C0E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57" y="2989068"/>
            <a:ext cx="1442728" cy="2243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54C55B-3EBF-D11C-1325-930300A10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402" y="1394345"/>
            <a:ext cx="3615000" cy="20379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5127FD-3A43-57AE-B944-F6676E30F020}"/>
              </a:ext>
            </a:extLst>
          </p:cNvPr>
          <p:cNvSpPr txBox="1"/>
          <p:nvPr/>
        </p:nvSpPr>
        <p:spPr>
          <a:xfrm>
            <a:off x="8488538" y="1124725"/>
            <a:ext cx="14427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FFFF00"/>
                </a:solidFill>
                <a:latin typeface="News Gothic MT" panose="020B0503020103020203" pitchFamily="34" charset="0"/>
              </a:rPr>
              <a:t>?</a:t>
            </a:r>
            <a:endParaRPr lang="en-US" sz="2000" b="1" dirty="0">
              <a:solidFill>
                <a:srgbClr val="FFFF00"/>
              </a:solidFill>
              <a:latin typeface="News Gothic MT" panose="020B0503020103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3E45C-D484-D9CF-540B-60E7E5B26B76}"/>
              </a:ext>
            </a:extLst>
          </p:cNvPr>
          <p:cNvSpPr txBox="1"/>
          <p:nvPr/>
        </p:nvSpPr>
        <p:spPr>
          <a:xfrm>
            <a:off x="7133967" y="3603042"/>
            <a:ext cx="4151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News Gothic MT" panose="020B0503020103020203" pitchFamily="34" charset="0"/>
              </a:rPr>
              <a:t>WHO IS GOING TO PREDICT THE IMPERIAL CREDIT FOR THE NEXT 12 MONTHS?!?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29BFB9-61BD-3B8A-2969-3C0BDC1B7EA2}"/>
              </a:ext>
            </a:extLst>
          </p:cNvPr>
          <p:cNvSpPr txBox="1"/>
          <p:nvPr/>
        </p:nvSpPr>
        <p:spPr>
          <a:xfrm>
            <a:off x="4705349" y="5093966"/>
            <a:ext cx="522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  <a:latin typeface="News Gothic MT" panose="020B0503020103020203" pitchFamily="34" charset="0"/>
              </a:rPr>
              <a:t>WE ARE!!!</a:t>
            </a:r>
          </a:p>
        </p:txBody>
      </p:sp>
    </p:spTree>
    <p:extLst>
      <p:ext uri="{BB962C8B-B14F-4D97-AF65-F5344CB8AC3E}">
        <p14:creationId xmlns:p14="http://schemas.microsoft.com/office/powerpoint/2010/main" val="378792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73 0.02777 L 0.15039 -0.047 " pathEditMode="relative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216 -0.03217 L 0.19635 -0.03217 " pathEditMode="relative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07 -0.0324 L -0.00807 -0.03217 C -0.01419 -0.03125 -0.02031 -0.03009 -0.0263 -0.0287 C -0.03047 -0.02777 -0.0349 -0.0287 -0.03854 -0.02523 C -0.04037 -0.02314 -0.03985 -0.01782 -0.0405 -0.01435 C -0.03985 -0.00833 -0.04037 -0.00162 -0.03854 0.00371 C -0.03242 0.02107 -0.02552 0.0132 -0.01615 0.01088 C -0.01485 0.00602 -0.01302 0.00162 -0.01211 -0.00347 C -0.01094 -0.01041 -0.01211 -0.01875 -0.01016 -0.02523 C -0.00846 -0.03032 -0.00495 -0.0331 -0.00195 -0.03588 C 0.0069 -0.04467 0.00872 -0.04259 0.01836 -0.04675 C 0.02044 -0.04768 0.02239 -0.04907 0.02435 -0.05023 C 0.03854 -0.02523 0.02213 -0.05763 0.0345 -0.01782 C 0.03594 -0.01342 0.03854 -0.01064 0.04062 -0.00717 C 0.04271 0.00394 0.04596 0.01389 0.03854 0.02524 C 0.03555 0.0301 0.03047 0.02778 0.02643 0.02894 C 0.02409 0.02616 0.01328 0.01366 0.01224 0.01088 C 0.00521 -0.00763 0.01328 -0.01157 0.00208 -0.01435 C -0.00599 -0.0162 -0.01419 -0.01666 -0.02227 -0.01782 C -0.02839 -0.01666 -0.03776 -0.02407 -0.0405 -0.01435 C -0.05117 0.02362 -0.04128 0.03056 -0.03034 0.03612 C -0.02774 0.0375 -0.025 0.03843 -0.02227 0.03982 C -0.01953 0.03612 -0.01693 0.03241 -0.01419 0.02894 C -0.01224 0.02639 -0.00951 0.02524 -0.00807 0.02176 C -0.00339 0.00973 -0.00208 -0.00972 0.00612 -0.01782 C 0.00859 -0.02037 0.01159 -0.02037 0.01419 -0.02152 C 0.02239 -0.02037 0.03086 -0.02222 0.03854 -0.01782 C 0.04062 -0.01689 0.04062 -0.01088 0.04062 -0.00717 C 0.04062 0.01412 0.04114 0.02153 0.03255 0.03241 C 0.03008 0.03565 0.02708 0.03727 0.02435 0.03982 C 0.02174 0.03612 0.01875 0.03287 0.01627 0.02894 C 0.01198 0.022 0.00924 0.01181 0.00417 0.00718 C -0.00651 -0.00208 -0.00104 0.00139 -0.01211 -0.00347 C -0.02031 -0.00231 -0.03073 -0.01018 -0.03646 -4.44444E-6 C -0.04909 0.02246 -0.02956 0.03496 -0.02435 0.03982 C -0.02162 0.03843 -0.01849 0.03889 -0.01615 0.03612 C -0.01341 0.03264 -0.0125 0.02593 -0.01016 0.02176 C -0.00833 0.01852 -0.00599 0.0169 -0.00404 0.01459 C -0.00339 0.00487 -0.00404 -0.00532 -0.00195 -0.01435 C -0.00013 -0.02245 0.00807 -0.03101 0.01224 -0.03588 C 0.01562 -0.03472 0.0194 -0.03564 0.02239 -0.0324 C 0.02383 -0.03078 0.03099 -0.01111 0.03255 -0.00717 C 0.03112 -0.00115 0.03073 0.00602 0.02851 0.01088 C 0.02331 0.02176 0.01302 0.00625 0.01015 0.00371 C 0.00885 -4.44444E-6 0.0082 -0.00463 0.00612 -0.00717 C 0.00377 -0.00995 0.00065 -0.00925 -0.00195 -0.01064 C -0.00404 -0.0118 -0.00599 -0.01319 -0.00807 -0.01435 C -0.01758 -0.01203 -0.02761 -0.01365 -0.03646 -0.00717 C -0.0388 -0.00555 -0.03425 0.00093 -0.03242 0.00371 C -0.03008 0.00718 -0.02708 0.0088 -0.02435 0.01088 C -0.02018 0.01389 -0.01419 0.01621 -0.01016 0.01806 C -0.00807 0.01575 -0.0056 0.01436 -0.00404 0.01088 C 0.00143 -0.00115 -0.00508 -4.44444E-6 1.45833E-6 -4.44444E-6 " pathEditMode="relative" rAng="0" ptsTypes="AAAAAAAAAAAAAAAAAAAAAAAAAAAAAAAAAAAAAAAAAAAAAAAAAAAAA"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" y="270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  <p:bldP spid="20" grpId="0"/>
      <p:bldP spid="20" grpId="1"/>
      <p:bldP spid="21" grpId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E7A2CE37-B198-6F16-51E7-03255F66B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2122369" y="96253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5E995-540B-C68D-2A51-EEA8FC69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37" y="221059"/>
            <a:ext cx="11706726" cy="1318983"/>
          </a:xfrm>
          <a:noFill/>
          <a:ln w="3810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latin typeface="News Gothic MT" panose="020B0503020103020203" pitchFamily="34" charset="0"/>
              </a:rPr>
              <a:t>Models that tempted us with the dark side</a:t>
            </a:r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2FB8CC73-71DD-B05D-4703-5A57FE78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684" y="7243010"/>
            <a:ext cx="3862863" cy="2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05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3 -0.22291 L -1.17578 -1.40185 " pathEditMode="relative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A4216E-EBBA-0192-37BC-606A488F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37" y="221059"/>
            <a:ext cx="11706726" cy="1318983"/>
          </a:xfrm>
          <a:noFill/>
          <a:ln w="3810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ws Gothic MT" panose="020B0503020103020203" pitchFamily="34" charset="0"/>
              </a:rPr>
              <a:t>Models that PRACTICED THE FORCE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0555E-1A0C-50E4-8144-3ED26F15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6692" y="2726557"/>
            <a:ext cx="3707029" cy="46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523315-2E44-A93B-7CDA-A848D745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255" y="3429000"/>
            <a:ext cx="4949807" cy="4040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9CEA2-554B-7FBA-25DF-F04F3D0DF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56" y="-766119"/>
            <a:ext cx="5535140" cy="55351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2B541B-143A-93C0-5DA9-25A4B17D5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37" y="221059"/>
            <a:ext cx="11706726" cy="1318983"/>
          </a:xfrm>
          <a:noFill/>
          <a:ln w="3810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000000"/>
                </a:highlight>
                <a:latin typeface="News Gothic MT" panose="020B0503020103020203" pitchFamily="34" charset="0"/>
              </a:rPr>
              <a:t>ONE WITH THE FORCE THE MODEL THAT IS</a:t>
            </a:r>
          </a:p>
        </p:txBody>
      </p:sp>
    </p:spTree>
    <p:extLst>
      <p:ext uri="{BB962C8B-B14F-4D97-AF65-F5344CB8AC3E}">
        <p14:creationId xmlns:p14="http://schemas.microsoft.com/office/powerpoint/2010/main" val="384777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35C46B-FB58-A525-A6BA-B1258C6118E1}"/>
              </a:ext>
            </a:extLst>
          </p:cNvPr>
          <p:cNvSpPr txBox="1"/>
          <p:nvPr/>
        </p:nvSpPr>
        <p:spPr>
          <a:xfrm>
            <a:off x="1" y="716691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News Gothic MT" panose="020B0503020103020203" pitchFamily="34" charset="0"/>
              </a:rPr>
              <a:t>THE GALACTIC EMPIRE WILL LIVE TO PREDICT ANOTHER DAY!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1661A-42A6-D8ED-56F6-626AACF5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4193" y="2944503"/>
            <a:ext cx="5805108" cy="4738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82105-5C90-AC63-2789-63D6490A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7" y="2114651"/>
            <a:ext cx="4342641" cy="5398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0F8367-7C31-0510-E4B7-A640FDBE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72" y="2342380"/>
            <a:ext cx="7124456" cy="494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85F33E-3F6B-72DE-C647-ADEA81361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216" y="1682780"/>
            <a:ext cx="5248529" cy="560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1317FC-21D6-6FC8-61A7-A560027B3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713" y="2114651"/>
            <a:ext cx="3785125" cy="58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2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259 L 0 -0.99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{CB5D46F3-EB5A-A044-AAB9-A235C964D278}tf10001120</Template>
  <TotalTime>460</TotalTime>
  <Words>85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News Gothic MT</vt:lpstr>
      <vt:lpstr>Times New Roman</vt:lpstr>
      <vt:lpstr>Parcel</vt:lpstr>
      <vt:lpstr>PowerPoint Presentation</vt:lpstr>
      <vt:lpstr>PowerPoint Presentation</vt:lpstr>
      <vt:lpstr>Models that tempted us with the dark side</vt:lpstr>
      <vt:lpstr>Models that PRACTICED THE FORCE</vt:lpstr>
      <vt:lpstr>ONE WITH THE FORCE THE MODEL THAT 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Competition</dc:title>
  <dc:creator>Weigel, Alexis Marie</dc:creator>
  <cp:lastModifiedBy>Cora Hansen</cp:lastModifiedBy>
  <cp:revision>4</cp:revision>
  <dcterms:created xsi:type="dcterms:W3CDTF">2022-04-27T18:45:22Z</dcterms:created>
  <dcterms:modified xsi:type="dcterms:W3CDTF">2022-05-05T01:32:47Z</dcterms:modified>
</cp:coreProperties>
</file>